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71" r:id="rId14"/>
    <p:sldId id="26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DC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4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44" y="1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0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86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7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5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7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1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5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12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8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65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5000"/>
            <a:lum/>
          </a:blip>
          <a:srcRect/>
          <a:stretch>
            <a:fillRect l="-21000" r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DF1C7-5AA7-4627-922A-C8735AA6AE75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5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libtins.github.io/examples/arp-spoof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6922" y="2119915"/>
            <a:ext cx="10158152" cy="1223963"/>
          </a:xfrm>
          <a:gradFill flip="none" rotWithShape="1">
            <a:gsLst>
              <a:gs pos="2000">
                <a:srgbClr val="83DCF1">
                  <a:shade val="30000"/>
                  <a:satMod val="115000"/>
                </a:srgbClr>
              </a:gs>
              <a:gs pos="44000">
                <a:srgbClr val="83DCF1">
                  <a:shade val="67500"/>
                  <a:satMod val="115000"/>
                </a:srgbClr>
              </a:gs>
              <a:gs pos="100000">
                <a:srgbClr val="83DCF1">
                  <a:shade val="100000"/>
                  <a:satMod val="115000"/>
                </a:srgbClr>
              </a:gs>
            </a:gsLst>
            <a:lin ang="8100000" scaled="1"/>
            <a:tileRect/>
          </a:gradFill>
        </p:spPr>
        <p:txBody>
          <a:bodyPr>
            <a:noAutofit/>
          </a:bodyPr>
          <a:lstStyle/>
          <a:p>
            <a:r>
              <a:rPr lang="en-US" sz="6600" b="1" dirty="0" smtClean="0">
                <a:latin typeface="Rage Italic" panose="03070502040507070304" pitchFamily="66" charset="0"/>
              </a:rPr>
              <a:t>Poisoning Whitworth’s Network</a:t>
            </a:r>
            <a:endParaRPr lang="en-US" sz="6600" b="1" dirty="0">
              <a:latin typeface="Rage Italic" panose="030705020405070703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3418" y="3520524"/>
            <a:ext cx="3645159" cy="2422714"/>
          </a:xfrm>
          <a:solidFill>
            <a:schemeClr val="tx1"/>
          </a:solidFill>
        </p:spPr>
        <p:txBody>
          <a:bodyPr>
            <a:normAutofit fontScale="55000" lnSpcReduction="20000"/>
          </a:bodyPr>
          <a:lstStyle/>
          <a:p>
            <a:endParaRPr lang="en-US" sz="3600" b="1" dirty="0" smtClean="0">
              <a:solidFill>
                <a:schemeClr val="bg1"/>
              </a:solidFill>
              <a:latin typeface="Rage Italic" panose="03070502040507070304" pitchFamily="66" charset="0"/>
            </a:endParaRPr>
          </a:p>
          <a:p>
            <a:r>
              <a:rPr lang="en-US" sz="6700" dirty="0" smtClean="0">
                <a:solidFill>
                  <a:schemeClr val="bg1"/>
                </a:solidFill>
                <a:latin typeface="Rage Italic" panose="03070502040507070304" pitchFamily="66" charset="0"/>
              </a:rPr>
              <a:t>Team VAM</a:t>
            </a:r>
          </a:p>
          <a:p>
            <a:r>
              <a:rPr lang="en-US" sz="3800" b="1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Vina</a:t>
            </a:r>
            <a:r>
              <a:rPr lang="en-US" sz="3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</a:t>
            </a:r>
          </a:p>
          <a:p>
            <a:r>
              <a:rPr lang="en-US" sz="3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Andrew Hutson</a:t>
            </a:r>
          </a:p>
          <a:p>
            <a:r>
              <a:rPr lang="en-US" sz="3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McKenna Galle</a:t>
            </a:r>
          </a:p>
          <a:p>
            <a:r>
              <a:rPr lang="en-US" sz="3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17FA  CS313 Networks</a:t>
            </a:r>
            <a:endParaRPr lang="en-US" sz="38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93563" y="6119884"/>
            <a:ext cx="9804867" cy="251099"/>
          </a:xfrm>
          <a:prstGeom prst="rect">
            <a:avLst/>
          </a:prstGeom>
          <a:gradFill flip="none" rotWithShape="1">
            <a:gsLst>
              <a:gs pos="0">
                <a:srgbClr val="83DCF1">
                  <a:shade val="30000"/>
                  <a:satMod val="115000"/>
                </a:srgbClr>
              </a:gs>
              <a:gs pos="50000">
                <a:srgbClr val="83DCF1">
                  <a:shade val="67500"/>
                  <a:satMod val="115000"/>
                </a:srgbClr>
              </a:gs>
              <a:gs pos="100000">
                <a:srgbClr val="83DCF1">
                  <a:shade val="100000"/>
                  <a:satMod val="115000"/>
                </a:srgbClr>
              </a:gs>
            </a:gsLst>
            <a:lin ang="5400000" scaled="1"/>
            <a:tileRect/>
          </a:gra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DISCLAIMER: We did not poison any public network. No Whitworth networks were harmed in the making of this project.</a:t>
            </a:r>
            <a:endParaRPr lang="en-US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151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1111" y="388779"/>
            <a:ext cx="11067016" cy="604719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7615" y="2798641"/>
            <a:ext cx="5761893" cy="3051176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/>
          <a:lstStyle/>
          <a:p>
            <a:endParaRPr lang="en-US" sz="4800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raspberry pi’s GET Response is blocking the victim’s request from being delivered to the router.</a:t>
            </a:r>
          </a:p>
          <a:p>
            <a:pPr marL="0" indent="0">
              <a:buNone/>
            </a:pPr>
            <a:endParaRPr lang="en-US" sz="2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585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1111" y="388778"/>
            <a:ext cx="11082598" cy="6047191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0200" y="2845534"/>
            <a:ext cx="6137031" cy="3051176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/>
          <a:lstStyle/>
          <a:p>
            <a:endParaRPr lang="en-US" sz="4800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raspberry pi is intercepting the GET Response and the HTML header is displayed.</a:t>
            </a:r>
          </a:p>
          <a:p>
            <a:pPr marL="0" indent="0">
              <a:buNone/>
            </a:pPr>
            <a:endParaRPr lang="en-US" sz="2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15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43443" y="1434084"/>
            <a:ext cx="4391246" cy="4351338"/>
          </a:xfrm>
          <a:solidFill>
            <a:schemeClr val="tx1"/>
          </a:solidFill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 algn="ctr">
              <a:buNone/>
            </a:pPr>
            <a:r>
              <a:rPr lang="en-US" sz="24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response’s header 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Content-Encoding is replaced with Location.</a:t>
            </a:r>
          </a:p>
          <a:p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en-US" sz="2400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zip</a:t>
            </a:r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replaced with the URL that the poisoner wants the victim to access.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r="9660" b="20230"/>
          <a:stretch/>
        </p:blipFill>
        <p:spPr>
          <a:xfrm>
            <a:off x="703638" y="1813146"/>
            <a:ext cx="5990240" cy="359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65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r="9117"/>
          <a:stretch/>
        </p:blipFill>
        <p:spPr>
          <a:xfrm>
            <a:off x="703637" y="1813146"/>
            <a:ext cx="6107471" cy="3593214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43443" y="1434084"/>
            <a:ext cx="4391246" cy="4351338"/>
          </a:xfrm>
          <a:solidFill>
            <a:schemeClr val="tx1"/>
          </a:solidFill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 algn="ctr">
              <a:buNone/>
            </a:pPr>
            <a:r>
              <a:rPr lang="en-US" sz="24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response’s header 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Content-Encoding is replaced with Location.</a:t>
            </a:r>
          </a:p>
          <a:p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en-US" sz="2400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zip</a:t>
            </a:r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replaced with the URL that the poisoner wants the victim to access.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27364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4820" y="767788"/>
            <a:ext cx="5602357" cy="999848"/>
          </a:xfrm>
          <a:gradFill flip="none" rotWithShape="1">
            <a:gsLst>
              <a:gs pos="0">
                <a:srgbClr val="83DCF1">
                  <a:shade val="30000"/>
                  <a:satMod val="115000"/>
                </a:srgbClr>
              </a:gs>
              <a:gs pos="50000">
                <a:srgbClr val="83DCF1">
                  <a:shade val="67500"/>
                  <a:satMod val="115000"/>
                </a:srgbClr>
              </a:gs>
              <a:gs pos="100000">
                <a:srgbClr val="83DCF1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ctr"/>
            <a:r>
              <a:rPr lang="en-US" sz="6600" b="1" dirty="0" smtClean="0">
                <a:latin typeface="Rage Italic" panose="03070502040507070304" pitchFamily="66" charset="0"/>
              </a:rPr>
              <a:t>Further Research</a:t>
            </a:r>
            <a:endParaRPr lang="en-US" sz="6600" b="1" dirty="0">
              <a:latin typeface="Rage Italic" panose="030705020405070703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649415"/>
            <a:ext cx="10515600" cy="2765547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endParaRPr lang="en-US" sz="2400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Doing ARP poisoning using C++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Rerouting the victim’s hardware address and sending them to a user-made address: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http://libtins.github.io/examples/arp-spoof/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403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983" y="747597"/>
            <a:ext cx="4480034" cy="1157429"/>
          </a:xfrm>
          <a:gradFill flip="none" rotWithShape="1">
            <a:gsLst>
              <a:gs pos="0">
                <a:srgbClr val="83DCF1">
                  <a:shade val="30000"/>
                  <a:satMod val="115000"/>
                </a:srgbClr>
              </a:gs>
              <a:gs pos="50000">
                <a:srgbClr val="83DCF1">
                  <a:shade val="67500"/>
                  <a:satMod val="115000"/>
                </a:srgbClr>
              </a:gs>
              <a:gs pos="100000">
                <a:srgbClr val="83DCF1">
                  <a:shade val="100000"/>
                  <a:satMod val="115000"/>
                </a:srgbClr>
              </a:gs>
            </a:gsLst>
            <a:lin ang="18900000" scaled="1"/>
            <a:tileRect/>
          </a:gradFill>
        </p:spPr>
        <p:txBody>
          <a:bodyPr>
            <a:normAutofit/>
          </a:bodyPr>
          <a:lstStyle/>
          <a:p>
            <a:pPr algn="ctr"/>
            <a:r>
              <a:rPr lang="en-US" sz="6600" b="1" dirty="0" smtClean="0">
                <a:latin typeface="Rage Italic" panose="03070502040507070304" pitchFamily="66" charset="0"/>
              </a:rPr>
              <a:t>Ending</a:t>
            </a:r>
            <a:endParaRPr lang="en-US" sz="6600" b="1" dirty="0">
              <a:latin typeface="Rage Italic" panose="030705020405070703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1790" y="2762648"/>
            <a:ext cx="6408420" cy="2377440"/>
          </a:xfrm>
          <a:solidFill>
            <a:schemeClr val="tx1">
              <a:alpha val="70000"/>
            </a:schemeClr>
          </a:solidFill>
        </p:spPr>
        <p:txBody>
          <a:bodyPr>
            <a:normAutofit fontScale="92500" lnSpcReduction="20000"/>
          </a:bodyPr>
          <a:lstStyle/>
          <a:p>
            <a:endParaRPr lang="en-US" sz="1400" b="1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Any nice, generous criticism </a:t>
            </a:r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 questions are appreciated.</a:t>
            </a:r>
          </a:p>
          <a:p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Sources:</a:t>
            </a:r>
          </a:p>
          <a:p>
            <a:pPr lvl="1"/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McKenna’s Dad</a:t>
            </a:r>
          </a:p>
          <a:p>
            <a:pPr lvl="1"/>
            <a:r>
              <a:rPr lang="en-US" sz="2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en-US" sz="2600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itmproxy’s</a:t>
            </a:r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 website</a:t>
            </a:r>
          </a:p>
          <a:p>
            <a:pPr lvl="2"/>
            <a:r>
              <a:rPr lang="en-US" sz="2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https://mitmproxy.org/</a:t>
            </a:r>
            <a:endParaRPr lang="en-US" sz="2600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44463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3319" y="426568"/>
            <a:ext cx="5245359" cy="1183756"/>
          </a:xfrm>
          <a:gradFill flip="none" rotWithShape="1">
            <a:gsLst>
              <a:gs pos="0">
                <a:srgbClr val="83DCF1">
                  <a:shade val="30000"/>
                  <a:satMod val="115000"/>
                </a:srgbClr>
              </a:gs>
              <a:gs pos="50000">
                <a:srgbClr val="83DCF1">
                  <a:shade val="67500"/>
                  <a:satMod val="115000"/>
                </a:srgbClr>
              </a:gs>
              <a:gs pos="100000">
                <a:srgbClr val="83DCF1">
                  <a:shade val="100000"/>
                  <a:satMod val="115000"/>
                </a:srgbClr>
              </a:gs>
            </a:gsLst>
            <a:lin ang="10800000" scaled="1"/>
            <a:tileRect/>
          </a:gradFill>
        </p:spPr>
        <p:txBody>
          <a:bodyPr>
            <a:noAutofit/>
          </a:bodyPr>
          <a:lstStyle/>
          <a:p>
            <a:pPr algn="ctr"/>
            <a:r>
              <a:rPr lang="en-US" sz="6600" b="1" dirty="0" smtClean="0">
                <a:latin typeface="Rage Italic" panose="03070502040507070304" pitchFamily="66" charset="0"/>
              </a:rPr>
              <a:t>Our Inspiration</a:t>
            </a:r>
            <a:endParaRPr lang="en-US" sz="6600" b="1" dirty="0">
              <a:latin typeface="Rage Italic" panose="030705020405070703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991880"/>
            <a:ext cx="10515600" cy="3956247"/>
          </a:xfrm>
          <a:solidFill>
            <a:schemeClr val="tx1"/>
          </a:solidFill>
        </p:spPr>
        <p:txBody>
          <a:bodyPr/>
          <a:lstStyle/>
          <a:p>
            <a:endParaRPr lang="en-US" b="1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Wanted to incorporate a raspberry pi into networks.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 our skills in using a different operating system.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Realized how impacting ARP poisoning can be.</a:t>
            </a:r>
          </a:p>
          <a:p>
            <a:pPr lvl="1"/>
            <a:r>
              <a:rPr lang="en-US" sz="28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legal and ethical issues behind the poisoning.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70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5983" y="480178"/>
            <a:ext cx="4480034" cy="1148365"/>
          </a:xfrm>
          <a:gradFill flip="none" rotWithShape="1">
            <a:gsLst>
              <a:gs pos="0">
                <a:srgbClr val="83DCF1">
                  <a:shade val="30000"/>
                  <a:satMod val="115000"/>
                </a:srgbClr>
              </a:gs>
              <a:gs pos="50000">
                <a:srgbClr val="83DCF1">
                  <a:shade val="67500"/>
                  <a:satMod val="115000"/>
                </a:srgbClr>
              </a:gs>
              <a:gs pos="100000">
                <a:srgbClr val="83DCF1">
                  <a:shade val="100000"/>
                  <a:satMod val="115000"/>
                </a:srgbClr>
              </a:gs>
            </a:gsLst>
            <a:lin ang="18900000" scaled="1"/>
            <a:tileRect/>
          </a:gradFill>
        </p:spPr>
        <p:txBody>
          <a:bodyPr>
            <a:normAutofit/>
          </a:bodyPr>
          <a:lstStyle/>
          <a:p>
            <a:pPr algn="ctr"/>
            <a:r>
              <a:rPr lang="en-US" sz="6600" b="1" dirty="0" smtClean="0">
                <a:latin typeface="Rage Italic" panose="03070502040507070304" pitchFamily="66" charset="0"/>
              </a:rPr>
              <a:t>The Program</a:t>
            </a:r>
            <a:endParaRPr lang="en-US" sz="6600" b="1" dirty="0">
              <a:latin typeface="Rage Italic" panose="030705020405070703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463" y="2202872"/>
            <a:ext cx="10661073" cy="3156779"/>
          </a:xfrm>
          <a:solidFill>
            <a:schemeClr val="tx1"/>
          </a:solidFill>
        </p:spPr>
        <p:txBody>
          <a:bodyPr/>
          <a:lstStyle/>
          <a:p>
            <a:endParaRPr lang="en-US" sz="2400" b="1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Program uses a raspberry pi to run Ubuntu Mate.</a:t>
            </a:r>
          </a:p>
          <a:p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Raspberry pi joins the router’s network.</a:t>
            </a:r>
          </a:p>
          <a:p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Victim’s computer thinks that the pi is the router.</a:t>
            </a:r>
          </a:p>
          <a:p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Re-routes the user to a website of choice.</a:t>
            </a:r>
          </a:p>
          <a:p>
            <a:pPr lvl="1"/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Uses </a:t>
            </a:r>
            <a:r>
              <a:rPr lang="en-US" sz="2600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mitmproxy</a:t>
            </a:r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 a re-routing tool.</a:t>
            </a:r>
            <a:endParaRPr lang="en-US" sz="26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0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409" y="590412"/>
            <a:ext cx="3555181" cy="1106323"/>
          </a:xfrm>
          <a:gradFill flip="none" rotWithShape="1">
            <a:gsLst>
              <a:gs pos="0">
                <a:srgbClr val="83DCF1">
                  <a:shade val="30000"/>
                  <a:satMod val="115000"/>
                </a:srgbClr>
              </a:gs>
              <a:gs pos="50000">
                <a:srgbClr val="83DCF1">
                  <a:shade val="67500"/>
                  <a:satMod val="115000"/>
                </a:srgbClr>
              </a:gs>
              <a:gs pos="100000">
                <a:srgbClr val="83DCF1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</p:spPr>
        <p:txBody>
          <a:bodyPr>
            <a:normAutofit/>
          </a:bodyPr>
          <a:lstStyle/>
          <a:p>
            <a:r>
              <a:rPr lang="en-US" sz="6600" b="1" dirty="0" smtClean="0">
                <a:latin typeface="Rage Italic" panose="03070502040507070304" pitchFamily="66" charset="0"/>
              </a:rPr>
              <a:t>Challenges</a:t>
            </a:r>
            <a:endParaRPr lang="en-US" sz="6600" b="1" dirty="0">
              <a:latin typeface="Rage Italic" panose="030705020405070703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011680"/>
            <a:ext cx="10515600" cy="4042756"/>
          </a:xfrm>
          <a:solidFill>
            <a:schemeClr val="tx1"/>
          </a:solidFill>
        </p:spPr>
        <p:txBody>
          <a:bodyPr>
            <a:normAutofit/>
          </a:bodyPr>
          <a:lstStyle/>
          <a:p>
            <a:endParaRPr lang="en-US" sz="2000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Due to ethical reasons, this project was carried out off campus and separate from Whitworth’s network.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Installing and configuring the raspberry pi’s operating system.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Connecting the raspberry pi to the network.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 the pi to re-route user to the poisoner’s website of choice.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Working around HTTPS:// 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79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864" y="428495"/>
            <a:ext cx="4171122" cy="971758"/>
          </a:xfrm>
          <a:gradFill flip="none" rotWithShape="1">
            <a:gsLst>
              <a:gs pos="0">
                <a:srgbClr val="83DCF1">
                  <a:shade val="30000"/>
                  <a:satMod val="115000"/>
                </a:srgbClr>
              </a:gs>
              <a:gs pos="66000">
                <a:srgbClr val="83DCF1">
                  <a:shade val="67500"/>
                  <a:satMod val="115000"/>
                </a:srgbClr>
              </a:gs>
              <a:gs pos="100000">
                <a:srgbClr val="83DCF1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 fontScale="90000"/>
          </a:bodyPr>
          <a:lstStyle/>
          <a:p>
            <a:pPr algn="ctr"/>
            <a:r>
              <a:rPr lang="en-US" sz="6600" b="1" dirty="0" smtClean="0">
                <a:latin typeface="Rage Italic" panose="03070502040507070304" pitchFamily="66" charset="0"/>
              </a:rPr>
              <a:t>Demonstration</a:t>
            </a:r>
            <a:endParaRPr lang="en-US" sz="6600" b="1" dirty="0">
              <a:latin typeface="Rage Italic" panose="03070502040507070304" pitchFamily="66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1206" y="2402413"/>
            <a:ext cx="5802426" cy="2710754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626365" y="2425345"/>
            <a:ext cx="5181600" cy="2664890"/>
          </a:xfrm>
          <a:solidFill>
            <a:schemeClr val="tx1"/>
          </a:solidFill>
        </p:spPr>
        <p:txBody>
          <a:bodyPr>
            <a:normAutofit/>
          </a:bodyPr>
          <a:lstStyle/>
          <a:p>
            <a:endParaRPr lang="en-US" sz="1200" dirty="0" smtClean="0"/>
          </a:p>
          <a:p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irst number series displays the gateway IP address</a:t>
            </a:r>
          </a:p>
          <a:p>
            <a:endParaRPr lang="en-US" sz="105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Second series displays the raspberry pi’s IP address</a:t>
            </a:r>
          </a:p>
        </p:txBody>
      </p:sp>
      <p:sp>
        <p:nvSpPr>
          <p:cNvPr id="7" name="Oval 6"/>
          <p:cNvSpPr/>
          <p:nvPr/>
        </p:nvSpPr>
        <p:spPr>
          <a:xfrm>
            <a:off x="2358885" y="3624702"/>
            <a:ext cx="2955235" cy="21203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358885" y="2560305"/>
            <a:ext cx="2955235" cy="21203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75281" y="2560305"/>
            <a:ext cx="357351" cy="14231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363558" y="3983421"/>
            <a:ext cx="780795" cy="72715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484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6853" y="136477"/>
            <a:ext cx="6318913" cy="661181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88778" y="861236"/>
            <a:ext cx="3625779" cy="5241852"/>
          </a:xfrm>
          <a:solidFill>
            <a:schemeClr val="tx1"/>
          </a:solidFill>
        </p:spPr>
        <p:txBody>
          <a:bodyPr>
            <a:normAutofit/>
          </a:bodyPr>
          <a:lstStyle/>
          <a:p>
            <a:endParaRPr lang="en-US" sz="2400" b="1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i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 pictured: </a:t>
            </a:r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our gateway IP address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Victim has successfully connected to the raspberry pi.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victim’s computer is now listening to the responses outputted by the pi.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79278" y="308343"/>
            <a:ext cx="265814" cy="63476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9211" y="136477"/>
            <a:ext cx="2349797" cy="1913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96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3388" y="179262"/>
            <a:ext cx="6145835" cy="6530344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2771" y="1147897"/>
            <a:ext cx="3678603" cy="4752938"/>
          </a:xfrm>
          <a:solidFill>
            <a:schemeClr val="tx1"/>
          </a:solidFill>
        </p:spPr>
        <p:txBody>
          <a:bodyPr>
            <a:normAutofit/>
          </a:bodyPr>
          <a:lstStyle/>
          <a:p>
            <a:endParaRPr lang="en-US" sz="2400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i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 </a:t>
            </a:r>
            <a:r>
              <a:rPr lang="en-US" sz="24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pictured: 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our </a:t>
            </a:r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victim’s 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 address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raspberry pi is 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now listening to the </a:t>
            </a:r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victim’s packets.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Victim has no internet access.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850601" y="179262"/>
            <a:ext cx="3012708" cy="1617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739903" y="419761"/>
            <a:ext cx="330926" cy="620921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07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3774" r="7351"/>
          <a:stretch/>
        </p:blipFill>
        <p:spPr>
          <a:xfrm>
            <a:off x="510207" y="2179674"/>
            <a:ext cx="5539720" cy="2711303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2428" y="1434084"/>
            <a:ext cx="4391246" cy="4351338"/>
          </a:xfrm>
          <a:solidFill>
            <a:schemeClr val="tx1"/>
          </a:solidFill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physical addresses match!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Meaning the victim’s computer thinks the raspberry pi is the router.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 displayed: all IP addresses on the network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2743201" y="2328529"/>
            <a:ext cx="2169042" cy="2232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806997" y="3386468"/>
            <a:ext cx="2169042" cy="2232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733109" y="2402957"/>
            <a:ext cx="531628" cy="135033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55900" y="3753293"/>
            <a:ext cx="531628" cy="7655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275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1111" y="388780"/>
            <a:ext cx="11051837" cy="6047189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31522" y="2224210"/>
            <a:ext cx="5525918" cy="3051176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/>
          <a:lstStyle/>
          <a:p>
            <a:endParaRPr lang="en-US" sz="5400" dirty="0" smtClean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 </a:t>
            </a:r>
            <a:r>
              <a:rPr lang="en-US" sz="2600" dirty="0" err="1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mitmproxy</a:t>
            </a:r>
            <a:r>
              <a:rPr lang="en-US" sz="2600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the GET commands are intercepted by the raspberry pi. </a:t>
            </a:r>
            <a:endParaRPr lang="en-US" sz="2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27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411</Words>
  <Application>Microsoft Office PowerPoint</Application>
  <PresentationFormat>Widescreen</PresentationFormat>
  <Paragraphs>71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Rage Italic</vt:lpstr>
      <vt:lpstr>Office Theme</vt:lpstr>
      <vt:lpstr>Poisoning Whitworth’s Network</vt:lpstr>
      <vt:lpstr>Our Inspiration</vt:lpstr>
      <vt:lpstr>The Program</vt:lpstr>
      <vt:lpstr>Challenges</vt:lpstr>
      <vt:lpstr>Demonstration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Further Research</vt:lpstr>
      <vt:lpstr>Ending</vt:lpstr>
    </vt:vector>
  </TitlesOfParts>
  <Company>Whitworth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Poisoning</dc:title>
  <dc:creator>Windows User</dc:creator>
  <cp:lastModifiedBy>Windows User</cp:lastModifiedBy>
  <cp:revision>29</cp:revision>
  <dcterms:created xsi:type="dcterms:W3CDTF">2017-12-10T01:16:39Z</dcterms:created>
  <dcterms:modified xsi:type="dcterms:W3CDTF">2017-12-12T03:17:43Z</dcterms:modified>
</cp:coreProperties>
</file>

<file path=docProps/thumbnail.jpeg>
</file>